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7" r:id="rId3"/>
    <p:sldId id="277" r:id="rId4"/>
    <p:sldId id="304" r:id="rId5"/>
    <p:sldId id="305" r:id="rId6"/>
    <p:sldId id="263" r:id="rId7"/>
    <p:sldId id="265" r:id="rId8"/>
    <p:sldId id="262" r:id="rId9"/>
    <p:sldId id="307" r:id="rId10"/>
    <p:sldId id="290" r:id="rId11"/>
    <p:sldId id="292" r:id="rId12"/>
    <p:sldId id="291" r:id="rId13"/>
    <p:sldId id="308" r:id="rId14"/>
    <p:sldId id="306" r:id="rId15"/>
    <p:sldId id="297" r:id="rId16"/>
    <p:sldId id="269" r:id="rId17"/>
    <p:sldId id="284" r:id="rId18"/>
    <p:sldId id="285" r:id="rId19"/>
    <p:sldId id="286" r:id="rId20"/>
    <p:sldId id="264" r:id="rId21"/>
    <p:sldId id="296" r:id="rId22"/>
    <p:sldId id="295" r:id="rId23"/>
    <p:sldId id="298" r:id="rId24"/>
    <p:sldId id="299" r:id="rId25"/>
    <p:sldId id="287" r:id="rId26"/>
    <p:sldId id="271" r:id="rId27"/>
    <p:sldId id="276" r:id="rId28"/>
    <p:sldId id="300" r:id="rId29"/>
    <p:sldId id="303" r:id="rId30"/>
    <p:sldId id="273" r:id="rId31"/>
    <p:sldId id="302" r:id="rId32"/>
    <p:sldId id="274" r:id="rId33"/>
    <p:sldId id="301" r:id="rId34"/>
    <p:sldId id="282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1216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14/12/2015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529879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Biocomputing Unit</a:t>
            </a: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 smtClean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, Rome, IT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5166" y="1362775"/>
            <a:ext cx="5258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orbel"/>
                <a:cs typeface="Corbel"/>
              </a:rPr>
              <a:t>Course on</a:t>
            </a:r>
          </a:p>
          <a:p>
            <a:pPr algn="ctr"/>
            <a:r>
              <a:rPr lang="en-US" sz="2400" dirty="0" smtClean="0">
                <a:latin typeface="Corbel"/>
                <a:cs typeface="Corbel"/>
              </a:rPr>
              <a:t>Protein </a:t>
            </a:r>
            <a:r>
              <a:rPr lang="en-US" sz="2400" dirty="0">
                <a:latin typeface="Corbel"/>
                <a:cs typeface="Corbel"/>
              </a:rPr>
              <a:t>Networks and Systems </a:t>
            </a:r>
            <a:r>
              <a:rPr lang="en-US" sz="2400" dirty="0" smtClean="0">
                <a:latin typeface="Corbel"/>
                <a:cs typeface="Corbel"/>
              </a:rPr>
              <a:t>Biology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77" y="248300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orbel"/>
                <a:cs typeface="Corbel"/>
              </a:rPr>
              <a:t>14 – 18 December 2015</a:t>
            </a:r>
            <a:endParaRPr lang="en-US" dirty="0">
              <a:latin typeface="Corbel"/>
              <a:cs typeface="Corbel"/>
            </a:endParaRPr>
          </a:p>
          <a:p>
            <a:pPr algn="ctr"/>
            <a:r>
              <a:rPr lang="en-US" dirty="0" smtClean="0">
                <a:latin typeface="Corbel"/>
                <a:cs typeface="Corbel"/>
              </a:rPr>
              <a:t>University of Bologna, IT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04720" y="3261390"/>
            <a:ext cx="8639279" cy="1671483"/>
          </a:xfrm>
        </p:spPr>
        <p:txBody>
          <a:bodyPr>
            <a:noAutofit/>
          </a:bodyPr>
          <a:lstStyle/>
          <a:p>
            <a:r>
              <a:rPr lang="en-US" b="1" dirty="0"/>
              <a:t>Introduction to the </a:t>
            </a:r>
            <a:r>
              <a:rPr lang="en-US" b="1" dirty="0" smtClean="0"/>
              <a:t>SysBiol2015 course</a:t>
            </a:r>
            <a:r>
              <a:rPr lang="en-US" b="1" dirty="0"/>
              <a:t>: protein interactions, protein networks and systems biology</a:t>
            </a:r>
            <a:r>
              <a:rPr lang="en-GB" b="1" dirty="0"/>
              <a:t> </a:t>
            </a:r>
            <a:endParaRPr lang="en-US" b="1" dirty="0" smtClean="0">
              <a:latin typeface="Corbel"/>
              <a:cs typeface="Corbel"/>
            </a:endParaRP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" y="239027"/>
            <a:ext cx="861898" cy="1035397"/>
          </a:xfrm>
          <a:prstGeom prst="rect">
            <a:avLst/>
          </a:prstGeom>
        </p:spPr>
      </p:pic>
      <p:pic>
        <p:nvPicPr>
          <p:cNvPr id="7" name="Immagine 16" descr="Elixir-Ita_LOGO.png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301" y1="42069" x2="14301" y2="42069"/>
                        <a14:foregroundMark x1="29280" y1="42069" x2="29280" y2="42069"/>
                        <a14:foregroundMark x1="37526" y1="46383" x2="37526" y2="46383"/>
                        <a14:foregroundMark x1="59656" y1="47652" x2="59656" y2="47652"/>
                        <a14:foregroundMark x1="66388" y1="48223" x2="66388" y2="48223"/>
                        <a14:foregroundMark x1="48330" y1="76840" x2="48330" y2="76840"/>
                        <a14:foregroundMark x1="53497" y1="79315" x2="53497" y2="79315"/>
                        <a14:foregroundMark x1="61743" y1="79315" x2="61743" y2="79315"/>
                        <a14:foregroundMark x1="68424" y1="76840" x2="68424" y2="76840"/>
                        <a14:foregroundMark x1="74113" y1="79949" x2="74113" y2="79949"/>
                        <a14:foregroundMark x1="39040" y1="32107" x2="39040" y2="32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52" y="111732"/>
            <a:ext cx="1654908" cy="128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474" y="239027"/>
            <a:ext cx="996033" cy="9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10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54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6395" y="6463207"/>
            <a:ext cx="283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Sable&amp;Jois</a:t>
            </a:r>
            <a:r>
              <a:rPr lang="en-US" dirty="0" smtClean="0"/>
              <a:t>, Molecules,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2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What data, tools and standards are around?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49" y="2690966"/>
            <a:ext cx="8426300" cy="344663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Arial"/>
              </a:rPr>
              <a:t>Bioinformatics tools to study </a:t>
            </a:r>
            <a:r>
              <a:rPr lang="en-US" dirty="0" smtClean="0">
                <a:solidFill>
                  <a:srgbClr val="000000"/>
                </a:solidFill>
                <a:latin typeface="+mj-lt"/>
                <a:cs typeface="Arial"/>
              </a:rPr>
              <a:t>protein</a:t>
            </a:r>
            <a:r>
              <a:rPr lang="en-US" dirty="0">
                <a:solidFill>
                  <a:srgbClr val="000000"/>
                </a:solidFill>
                <a:latin typeface="+mj-lt"/>
                <a:cs typeface="Arial"/>
              </a:rPr>
              <a:t>-protein and protein-ligand interactions </a:t>
            </a:r>
            <a:endParaRPr lang="en-US" dirty="0" smtClean="0">
              <a:solidFill>
                <a:srgbClr val="000000"/>
              </a:solidFill>
              <a:latin typeface="+mj-lt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+mj-lt"/>
              </a:rPr>
              <a:t>Collecting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annotating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integrating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PPI data: standards initiatives, data formats and data models </a:t>
            </a:r>
            <a:endParaRPr lang="en-US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665" y="2262935"/>
            <a:ext cx="579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Mon</a:t>
            </a:r>
            <a:r>
              <a:rPr lang="en-US" b="1" dirty="0"/>
              <a:t>, Dec </a:t>
            </a:r>
            <a:r>
              <a:rPr lang="en-US" b="1" dirty="0" smtClean="0"/>
              <a:t>14</a:t>
            </a:r>
            <a:r>
              <a:rPr lang="en-US" b="1" baseline="30000" dirty="0" smtClean="0"/>
              <a:t>th</a:t>
            </a:r>
            <a:r>
              <a:rPr lang="en-GB" dirty="0"/>
              <a:t> </a:t>
            </a:r>
            <a:r>
              <a:rPr lang="en-GB" dirty="0" smtClean="0"/>
              <a:t>(15.00-17.30)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and </a:t>
            </a:r>
            <a:r>
              <a:rPr lang="en-US" b="1" dirty="0"/>
              <a:t>Tue, Dec </a:t>
            </a:r>
            <a:r>
              <a:rPr lang="en-US" b="1" dirty="0" smtClean="0"/>
              <a:t>15</a:t>
            </a:r>
            <a:r>
              <a:rPr lang="en-US" b="1" baseline="30000" dirty="0" smtClean="0"/>
              <a:t>th </a:t>
            </a:r>
            <a:r>
              <a:rPr lang="en-US" dirty="0" smtClean="0"/>
              <a:t>(9.00-12.30)</a:t>
            </a:r>
            <a:r>
              <a:rPr lang="en-GB" dirty="0" smtClean="0"/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0736" y="1611732"/>
            <a:ext cx="22797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Luana</a:t>
            </a:r>
            <a:r>
              <a:rPr lang="en-US" sz="3200" b="1" dirty="0" smtClean="0"/>
              <a:t> Licata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781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A deeper look at PPIs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635" y="3081688"/>
            <a:ext cx="7880165" cy="1509305"/>
          </a:xfrm>
        </p:spPr>
        <p:txBody>
          <a:bodyPr/>
          <a:lstStyle/>
          <a:p>
            <a:r>
              <a:rPr lang="en-US" dirty="0"/>
              <a:t>Computational </a:t>
            </a:r>
            <a:r>
              <a:rPr lang="en-US" dirty="0" smtClean="0"/>
              <a:t>perspectives </a:t>
            </a:r>
            <a:r>
              <a:rPr lang="en-US" dirty="0"/>
              <a:t>on protein interactions, systems biology and beyond </a:t>
            </a:r>
            <a:endParaRPr lang="en-US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5360" y="2229068"/>
            <a:ext cx="289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Mon</a:t>
            </a:r>
            <a:r>
              <a:rPr lang="en-US" b="1" dirty="0"/>
              <a:t>, Dec </a:t>
            </a:r>
            <a:r>
              <a:rPr lang="en-US" b="1" dirty="0" smtClean="0"/>
              <a:t>14</a:t>
            </a:r>
            <a:r>
              <a:rPr lang="en-US" b="1" baseline="30000" dirty="0" smtClean="0"/>
              <a:t>th</a:t>
            </a:r>
            <a:r>
              <a:rPr lang="en-GB" dirty="0"/>
              <a:t> </a:t>
            </a:r>
            <a:r>
              <a:rPr lang="en-GB" dirty="0" smtClean="0"/>
              <a:t>(</a:t>
            </a:r>
            <a:r>
              <a:rPr lang="en-US" dirty="0" smtClean="0"/>
              <a:t>17:30-18:00)</a:t>
            </a:r>
            <a:r>
              <a:rPr lang="en-GB" dirty="0" smtClean="0"/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0736" y="1611732"/>
            <a:ext cx="22777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Rita </a:t>
            </a:r>
            <a:r>
              <a:rPr lang="en-US" sz="3200" b="1" dirty="0" err="1" smtClean="0"/>
              <a:t>Casadio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1168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6838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PPIs from a molecular point of 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8729" y="1837216"/>
            <a:ext cx="398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Reductionist biology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5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299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The reductionist approach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92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02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Some facts about molecular interactions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580918"/>
            <a:ext cx="90198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The affinity of PPI </a:t>
            </a:r>
            <a:r>
              <a:rPr lang="en-US" sz="2400" dirty="0" smtClean="0"/>
              <a:t>varies </a:t>
            </a:r>
            <a:r>
              <a:rPr lang="en-US" sz="2400" dirty="0"/>
              <a:t>from </a:t>
            </a:r>
            <a:r>
              <a:rPr lang="en-US" sz="2400" dirty="0" err="1"/>
              <a:t>millimolar</a:t>
            </a:r>
            <a:r>
              <a:rPr lang="en-US" sz="2400" dirty="0"/>
              <a:t> to </a:t>
            </a:r>
            <a:r>
              <a:rPr lang="en-US" sz="2400" dirty="0" err="1" smtClean="0"/>
              <a:t>picomolar</a:t>
            </a:r>
            <a:r>
              <a:rPr lang="en-US" sz="2400" dirty="0" smtClean="0"/>
              <a:t>, </a:t>
            </a:r>
            <a:r>
              <a:rPr lang="en-US" sz="2400" dirty="0"/>
              <a:t>depending on </a:t>
            </a:r>
            <a:r>
              <a:rPr lang="en-US" sz="2400" dirty="0" smtClean="0"/>
              <a:t>the type </a:t>
            </a:r>
            <a:r>
              <a:rPr lang="en-US" sz="2400" dirty="0"/>
              <a:t>of interaction </a:t>
            </a:r>
            <a:r>
              <a:rPr lang="en-US" sz="2400" dirty="0" smtClean="0"/>
              <a:t>and signaling needed (Chen et al. Protein </a:t>
            </a:r>
            <a:r>
              <a:rPr lang="en-US" sz="2400" dirty="0"/>
              <a:t>Sci. 2013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Despite affinity varies over a wide range, proteins maintain </a:t>
            </a:r>
            <a:r>
              <a:rPr lang="en-US" sz="2400" dirty="0"/>
              <a:t>a high degree of specificity for </a:t>
            </a:r>
            <a:r>
              <a:rPr lang="en-US" sz="2400" dirty="0" smtClean="0"/>
              <a:t>their partners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any </a:t>
            </a:r>
            <a:r>
              <a:rPr lang="en-US" sz="2400" dirty="0"/>
              <a:t>proteins </a:t>
            </a:r>
            <a:r>
              <a:rPr lang="en-US" sz="2400" dirty="0" smtClean="0"/>
              <a:t>exhibit </a:t>
            </a:r>
            <a:r>
              <a:rPr lang="en-US" sz="2400" dirty="0"/>
              <a:t>specificity for multiple partners </a:t>
            </a:r>
            <a:r>
              <a:rPr lang="en-US" sz="2400" dirty="0" smtClean="0"/>
              <a:t>(Reichmann et al. </a:t>
            </a:r>
            <a:r>
              <a:rPr lang="en-US" sz="2400" dirty="0" err="1"/>
              <a:t>Curr</a:t>
            </a:r>
            <a:r>
              <a:rPr lang="en-US" sz="2400" dirty="0"/>
              <a:t>. </a:t>
            </a:r>
            <a:r>
              <a:rPr lang="en-US" sz="2400" dirty="0" err="1"/>
              <a:t>Opin</a:t>
            </a:r>
            <a:r>
              <a:rPr lang="en-US" sz="2400" dirty="0"/>
              <a:t>. </a:t>
            </a:r>
            <a:r>
              <a:rPr lang="en-US" sz="2400" dirty="0" err="1"/>
              <a:t>Struct</a:t>
            </a:r>
            <a:r>
              <a:rPr lang="en-US" sz="2400" dirty="0"/>
              <a:t>. Biol. 2007</a:t>
            </a:r>
            <a:r>
              <a:rPr lang="en-US" sz="2400" dirty="0" smtClean="0"/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nature of the </a:t>
            </a:r>
            <a:r>
              <a:rPr lang="en-US" sz="2400" b="1" dirty="0" smtClean="0">
                <a:solidFill>
                  <a:srgbClr val="FF0000"/>
                </a:solidFill>
              </a:rPr>
              <a:t>interaction surface </a:t>
            </a:r>
            <a:r>
              <a:rPr lang="en-US" sz="2400" dirty="0" smtClean="0"/>
              <a:t>determines how proteins interact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detailed knowledge of the interaction surfaces of proteins </a:t>
            </a:r>
            <a:r>
              <a:rPr lang="en-US" sz="2400" dirty="0" smtClean="0"/>
              <a:t>and their </a:t>
            </a:r>
            <a:r>
              <a:rPr lang="en-US" sz="2400" dirty="0"/>
              <a:t>energetics is necessary to understand the regulatory mechanisms of biochemical pathways </a:t>
            </a:r>
            <a:r>
              <a:rPr lang="en-US" sz="2400" dirty="0" smtClean="0"/>
              <a:t>(especially to modulate or block </a:t>
            </a:r>
            <a:r>
              <a:rPr lang="en-US" sz="2400" dirty="0"/>
              <a:t>these pathways for therapeutic </a:t>
            </a:r>
            <a:r>
              <a:rPr lang="en-US" sz="2400" dirty="0" smtClean="0"/>
              <a:t>purposes)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7612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Some facts </a:t>
            </a:r>
            <a:r>
              <a:rPr lang="en-US" dirty="0" smtClean="0">
                <a:solidFill>
                  <a:schemeClr val="bg1"/>
                </a:solidFill>
              </a:rPr>
              <a:t>about interaction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1513621"/>
            <a:ext cx="88984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area of </a:t>
            </a:r>
            <a:r>
              <a:rPr lang="en-US" sz="2400" dirty="0"/>
              <a:t>PPI </a:t>
            </a:r>
            <a:r>
              <a:rPr lang="en-US" sz="2400" dirty="0" smtClean="0"/>
              <a:t>interfaces </a:t>
            </a:r>
            <a:r>
              <a:rPr lang="en-US" sz="2400" dirty="0"/>
              <a:t>is </a:t>
            </a:r>
            <a:r>
              <a:rPr lang="en-US" sz="2400" dirty="0" smtClean="0"/>
              <a:t>large (1000 </a:t>
            </a:r>
            <a:r>
              <a:rPr lang="en-US" sz="2400" dirty="0"/>
              <a:t>to 4000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Standard-</a:t>
            </a:r>
            <a:r>
              <a:rPr lang="en-US" sz="2400" b="1" dirty="0"/>
              <a:t>sized </a:t>
            </a:r>
            <a:r>
              <a:rPr lang="en-US" sz="2400" dirty="0"/>
              <a:t>interfaces are 1200 to 2000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Short</a:t>
            </a:r>
            <a:r>
              <a:rPr lang="en-US" sz="2400" b="1" dirty="0"/>
              <a:t>-lived and low-stability </a:t>
            </a:r>
            <a:r>
              <a:rPr lang="en-US" sz="2400" b="1" dirty="0" smtClean="0"/>
              <a:t>complexes </a:t>
            </a:r>
            <a:r>
              <a:rPr lang="en-US" sz="2400" dirty="0" smtClean="0"/>
              <a:t>-&gt; smaller </a:t>
            </a:r>
            <a:r>
              <a:rPr lang="en-US" sz="2400" dirty="0"/>
              <a:t>interfaces </a:t>
            </a:r>
            <a:r>
              <a:rPr lang="en-US" sz="2400" dirty="0" smtClean="0"/>
              <a:t>(1150</a:t>
            </a:r>
            <a:r>
              <a:rPr lang="en-US" sz="2400" dirty="0"/>
              <a:t>–1200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large </a:t>
            </a:r>
            <a:r>
              <a:rPr lang="en-US" sz="2400" b="1" dirty="0"/>
              <a:t>surfaces </a:t>
            </a:r>
            <a:r>
              <a:rPr lang="en-US" sz="2400" dirty="0" smtClean="0"/>
              <a:t>(2000</a:t>
            </a:r>
            <a:r>
              <a:rPr lang="en-US" sz="2400" dirty="0"/>
              <a:t> </a:t>
            </a:r>
            <a:r>
              <a:rPr lang="en-US" sz="2400" dirty="0" smtClean="0"/>
              <a:t>to </a:t>
            </a:r>
            <a:r>
              <a:rPr lang="en-US" sz="2400" dirty="0"/>
              <a:t>4600 </a:t>
            </a:r>
            <a:r>
              <a:rPr lang="en-US" sz="2400" dirty="0" smtClean="0"/>
              <a:t>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-&gt;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proteases </a:t>
            </a:r>
            <a:r>
              <a:rPr lang="en-US" sz="2400" dirty="0"/>
              <a:t>and particular </a:t>
            </a:r>
            <a:r>
              <a:rPr lang="en-US" sz="2400" dirty="0" smtClean="0"/>
              <a:t>inhibitors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G</a:t>
            </a:r>
            <a:r>
              <a:rPr lang="en-US" sz="2400" dirty="0"/>
              <a:t>-proteins and </a:t>
            </a:r>
            <a:r>
              <a:rPr lang="en-US" sz="2400" dirty="0" smtClean="0"/>
              <a:t>other components </a:t>
            </a:r>
            <a:r>
              <a:rPr lang="en-US" sz="2400" dirty="0"/>
              <a:t>of the signal transduction </a:t>
            </a:r>
            <a:r>
              <a:rPr lang="en-US" sz="2400" dirty="0" smtClean="0"/>
              <a:t>system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Protein-small molecule interaction </a:t>
            </a:r>
            <a:r>
              <a:rPr lang="en-US" sz="2400" dirty="0" smtClean="0"/>
              <a:t>surfaces have an area of 300 to 1000 Å2. </a:t>
            </a:r>
          </a:p>
        </p:txBody>
      </p:sp>
    </p:spTree>
    <p:extLst>
      <p:ext uri="{BB962C8B-B14F-4D97-AF65-F5344CB8AC3E}">
        <p14:creationId xmlns:p14="http://schemas.microsoft.com/office/powerpoint/2010/main" val="4440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More facts about PPI surfaces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543" y="2099705"/>
            <a:ext cx="8898457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Surfaces of </a:t>
            </a:r>
            <a:r>
              <a:rPr lang="en-US" sz="2800" dirty="0" smtClean="0"/>
              <a:t>PPIs </a:t>
            </a:r>
            <a:r>
              <a:rPr lang="en-US" sz="2800" dirty="0"/>
              <a:t>are generally </a:t>
            </a:r>
            <a:r>
              <a:rPr lang="en-US" sz="2800" b="1" dirty="0">
                <a:solidFill>
                  <a:srgbClr val="FF0000"/>
                </a:solidFill>
              </a:rPr>
              <a:t>flat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and lack the grooves and pockets that are present at the surfaces of proteins that bind to small </a:t>
            </a:r>
            <a:r>
              <a:rPr lang="en-US" sz="2800" dirty="0" smtClean="0"/>
              <a:t>molecules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PPI surfaces </a:t>
            </a:r>
            <a:r>
              <a:rPr lang="en-US" sz="2800" dirty="0"/>
              <a:t>are generally hydrophobic in </a:t>
            </a:r>
            <a:r>
              <a:rPr lang="en-US" sz="2800" dirty="0" smtClean="0"/>
              <a:t>nature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Only </a:t>
            </a:r>
            <a:r>
              <a:rPr lang="en-US" sz="2800" dirty="0"/>
              <a:t>certain hydrophobic spots contribute to the free energy </a:t>
            </a:r>
            <a:r>
              <a:rPr lang="en-US" sz="2800" dirty="0" smtClean="0"/>
              <a:t>of binding </a:t>
            </a:r>
            <a:r>
              <a:rPr lang="en-US" sz="2800" dirty="0"/>
              <a:t>and help to hold the two proteins together. 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Such </a:t>
            </a:r>
            <a:r>
              <a:rPr lang="en-US" sz="2800" dirty="0"/>
              <a:t>regions </a:t>
            </a:r>
            <a:r>
              <a:rPr lang="en-US" sz="2800" dirty="0" smtClean="0"/>
              <a:t>are </a:t>
            </a:r>
            <a:r>
              <a:rPr lang="en-US" sz="2800" dirty="0"/>
              <a:t>called </a:t>
            </a:r>
            <a:r>
              <a:rPr lang="en-US" sz="2800" b="1" dirty="0">
                <a:solidFill>
                  <a:srgbClr val="FF0000"/>
                </a:solidFill>
              </a:rPr>
              <a:t>hot spots</a:t>
            </a:r>
          </a:p>
        </p:txBody>
      </p:sp>
    </p:spTree>
    <p:extLst>
      <p:ext uri="{BB962C8B-B14F-4D97-AF65-F5344CB8AC3E}">
        <p14:creationId xmlns:p14="http://schemas.microsoft.com/office/powerpoint/2010/main" val="272283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fact about </a:t>
            </a:r>
            <a:r>
              <a:rPr lang="en-US" dirty="0" smtClean="0">
                <a:solidFill>
                  <a:srgbClr val="FF0000"/>
                </a:solidFill>
              </a:rPr>
              <a:t>hot spots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2050865"/>
            <a:ext cx="88984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Hot </a:t>
            </a:r>
            <a:r>
              <a:rPr lang="en-US" sz="2400" dirty="0"/>
              <a:t>spots account for less than 50% of the contact area of </a:t>
            </a:r>
            <a:r>
              <a:rPr lang="en-US" sz="2400" dirty="0" smtClean="0"/>
              <a:t>PPI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 region of protein surface is called a hot spot when replacement of an amino acid residue by alanine </a:t>
            </a:r>
            <a:r>
              <a:rPr lang="en-US" sz="2400" dirty="0" smtClean="0"/>
              <a:t>in that </a:t>
            </a:r>
            <a:r>
              <a:rPr lang="en-US" sz="2400" dirty="0"/>
              <a:t>spot lowers the free energy of binding by at least 2 kcal/</a:t>
            </a:r>
            <a:r>
              <a:rPr lang="en-US" sz="2400" dirty="0" err="1"/>
              <a:t>mol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Analysis </a:t>
            </a:r>
            <a:r>
              <a:rPr lang="en-US" sz="2400" dirty="0"/>
              <a:t>of the amino acid composition of </a:t>
            </a:r>
            <a:r>
              <a:rPr lang="en-US" sz="2400" dirty="0" smtClean="0"/>
              <a:t>hot spots </a:t>
            </a:r>
            <a:r>
              <a:rPr lang="en-US" sz="2400" dirty="0"/>
              <a:t>shows that some residues are found more frequently in hot </a:t>
            </a:r>
            <a:r>
              <a:rPr lang="en-US" sz="2400" dirty="0" smtClean="0"/>
              <a:t>spots (Tyr</a:t>
            </a:r>
            <a:r>
              <a:rPr lang="en-US" sz="2400" dirty="0"/>
              <a:t>, </a:t>
            </a:r>
            <a:r>
              <a:rPr lang="en-US" sz="2400" dirty="0" err="1"/>
              <a:t>Trp</a:t>
            </a:r>
            <a:r>
              <a:rPr lang="en-US" sz="2400" dirty="0"/>
              <a:t>, and </a:t>
            </a:r>
            <a:r>
              <a:rPr lang="en-US" sz="2400" dirty="0" err="1" smtClean="0"/>
              <a:t>Arg</a:t>
            </a:r>
            <a:r>
              <a:rPr lang="en-US" sz="2400" dirty="0" smtClean="0"/>
              <a:t>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The hot spots are surrounded by energetically less important residues that probably separate/</a:t>
            </a:r>
            <a:r>
              <a:rPr lang="en-US" sz="2400" dirty="0" smtClean="0"/>
              <a:t>prevent bulk </a:t>
            </a:r>
            <a:r>
              <a:rPr lang="en-US" sz="2400" dirty="0"/>
              <a:t>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342252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2" y="0"/>
            <a:ext cx="855467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6709" y="2808020"/>
            <a:ext cx="30934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/>
            <a:r>
              <a:rPr lang="en-US" sz="2400" b="1" dirty="0" smtClean="0">
                <a:solidFill>
                  <a:srgbClr val="FFFFFF"/>
                </a:solidFill>
              </a:rPr>
              <a:t>In </a:t>
            </a:r>
            <a:r>
              <a:rPr lang="en-US" sz="2400" b="1" dirty="0">
                <a:solidFill>
                  <a:srgbClr val="FFFFFF"/>
                </a:solidFill>
              </a:rPr>
              <a:t>an organism</a:t>
            </a:r>
            <a:r>
              <a:rPr lang="en-US" sz="2400" b="1" dirty="0" smtClean="0">
                <a:solidFill>
                  <a:srgbClr val="FFFFFF"/>
                </a:solidFill>
              </a:rPr>
              <a:t>, PPIs </a:t>
            </a:r>
            <a:r>
              <a:rPr lang="en-US" sz="2400" b="1" dirty="0">
                <a:solidFill>
                  <a:srgbClr val="FFFFFF"/>
                </a:solidFill>
              </a:rPr>
              <a:t>form a huge complex network known as an “</a:t>
            </a:r>
            <a:r>
              <a:rPr lang="en-US" sz="2400" b="1" dirty="0" err="1" smtClean="0">
                <a:solidFill>
                  <a:srgbClr val="FFFFFF"/>
                </a:solidFill>
              </a:rPr>
              <a:t>interactome</a:t>
            </a:r>
            <a:r>
              <a:rPr lang="en-US" sz="2400" b="1" dirty="0" smtClean="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409" y="32559"/>
            <a:ext cx="87432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Protein interactions underlie the assembly of macromolecular machines, mediate signaling pathways in cellular networks, and control cell-to-cell </a:t>
            </a:r>
            <a:r>
              <a:rPr lang="en-US" sz="2400" dirty="0" smtClean="0">
                <a:solidFill>
                  <a:srgbClr val="FFFFFF"/>
                </a:solidFill>
              </a:rPr>
              <a:t>communication 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7544" y="6387839"/>
            <a:ext cx="655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Any deregulation leads to a disease state </a:t>
            </a:r>
            <a:r>
              <a:rPr lang="en-US" sz="2400" dirty="0" smtClean="0">
                <a:solidFill>
                  <a:srgbClr val="FFFFFF"/>
                </a:solidFill>
              </a:rPr>
              <a:t>or death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4708" y="2104827"/>
            <a:ext cx="2357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Nearly 650,000 interactions regulate human </a:t>
            </a:r>
            <a:r>
              <a:rPr lang="en-US" sz="2000" dirty="0" smtClean="0">
                <a:solidFill>
                  <a:srgbClr val="FFFFFF"/>
                </a:solidFill>
              </a:rPr>
              <a:t>life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423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Molecular structure of stable interactions (complexes): what information? 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35141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The most significant contribution to understanding the PPI surface comes from structural biology 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r>
              <a:rPr lang="en-US" dirty="0"/>
              <a:t>Prediction of </a:t>
            </a:r>
            <a:r>
              <a:rPr lang="en-US" dirty="0" smtClean="0"/>
              <a:t>interaction/binding sites</a:t>
            </a:r>
          </a:p>
          <a:p>
            <a:r>
              <a:rPr lang="en-US" dirty="0" smtClean="0"/>
              <a:t>Prediction of protein-protein complexes</a:t>
            </a:r>
          </a:p>
        </p:txBody>
      </p:sp>
    </p:spTree>
    <p:extLst>
      <p:ext uri="{BB962C8B-B14F-4D97-AF65-F5344CB8AC3E}">
        <p14:creationId xmlns:p14="http://schemas.microsoft.com/office/powerpoint/2010/main" val="71244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The reductionist approach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90966"/>
            <a:ext cx="8432404" cy="3869922"/>
          </a:xfrm>
        </p:spPr>
        <p:txBody>
          <a:bodyPr>
            <a:normAutofit/>
          </a:bodyPr>
          <a:lstStyle/>
          <a:p>
            <a:r>
              <a:rPr lang="en-US" dirty="0"/>
              <a:t>Relevant features to predict protein-protein interaction sites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US" dirty="0" smtClean="0"/>
              <a:t>Prediction and analysis of </a:t>
            </a:r>
            <a:r>
              <a:rPr lang="en-US" dirty="0"/>
              <a:t>protein 3D </a:t>
            </a:r>
            <a:r>
              <a:rPr lang="en-US" dirty="0" smtClean="0"/>
              <a:t>complexes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65410" y="1608821"/>
            <a:ext cx="49006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 smtClean="0"/>
              <a:t>Piero</a:t>
            </a:r>
            <a:r>
              <a:rPr lang="en-GB" sz="3200" b="1" dirty="0" smtClean="0"/>
              <a:t> </a:t>
            </a:r>
            <a:r>
              <a:rPr lang="en-GB" sz="3200" b="1" dirty="0" err="1" smtClean="0"/>
              <a:t>Fariselli</a:t>
            </a:r>
            <a:endParaRPr lang="en-GB" sz="3200" b="1" dirty="0" smtClean="0"/>
          </a:p>
          <a:p>
            <a:pPr algn="ctr"/>
            <a:r>
              <a:rPr lang="en-US" sz="2000" b="1" dirty="0"/>
              <a:t>Tue, Dec </a:t>
            </a:r>
            <a:r>
              <a:rPr lang="en-US" sz="2000" b="1" dirty="0" smtClean="0"/>
              <a:t>15</a:t>
            </a:r>
            <a:r>
              <a:rPr lang="en-US" sz="2000" b="1" baseline="30000" dirty="0" smtClean="0"/>
              <a:t>th </a:t>
            </a:r>
            <a:r>
              <a:rPr lang="en-US" sz="2000" dirty="0" smtClean="0"/>
              <a:t> (14:00-15:00)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86128" y="3812516"/>
            <a:ext cx="81006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Allegra Via</a:t>
            </a:r>
          </a:p>
          <a:p>
            <a:pPr algn="ctr"/>
            <a:r>
              <a:rPr lang="en-US" sz="2000" b="1" dirty="0"/>
              <a:t>Tue, Dec </a:t>
            </a:r>
            <a:r>
              <a:rPr lang="en-US" sz="2000" b="1" dirty="0" smtClean="0"/>
              <a:t>15</a:t>
            </a:r>
            <a:r>
              <a:rPr lang="en-US" sz="2000" b="1" baseline="30000" dirty="0" smtClean="0"/>
              <a:t>th </a:t>
            </a:r>
            <a:r>
              <a:rPr lang="en-US" sz="2000" dirty="0" smtClean="0"/>
              <a:t> (15:00-18:00) - </a:t>
            </a:r>
            <a:r>
              <a:rPr lang="en-US" sz="2000" b="1" dirty="0"/>
              <a:t>Wed, Dec </a:t>
            </a:r>
            <a:r>
              <a:rPr lang="en-US" sz="2000" b="1" dirty="0" smtClean="0"/>
              <a:t>16</a:t>
            </a:r>
            <a:r>
              <a:rPr lang="en-US" sz="2000" b="1" baseline="30000" dirty="0" smtClean="0"/>
              <a:t>th</a:t>
            </a:r>
            <a:r>
              <a:rPr lang="en-GB" sz="2000" dirty="0"/>
              <a:t> </a:t>
            </a:r>
            <a:r>
              <a:rPr lang="en-GB" sz="2000" dirty="0" smtClean="0"/>
              <a:t>(09:00-11:30)</a:t>
            </a:r>
            <a:endParaRPr lang="en-GB" sz="20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0326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57" y="32560"/>
            <a:ext cx="8759354" cy="60236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From single interactions to protein networks</a:t>
            </a:r>
            <a:endParaRPr lang="en-US" sz="3200" b="1" dirty="0"/>
          </a:p>
        </p:txBody>
      </p:sp>
      <p:pic>
        <p:nvPicPr>
          <p:cNvPr id="5" name="Picture 4" descr="nbt.2831-F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" y="618645"/>
            <a:ext cx="8935482" cy="6007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443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Rajagopala</a:t>
            </a:r>
            <a:r>
              <a:rPr lang="en-US" dirty="0" smtClean="0"/>
              <a:t> et al. </a:t>
            </a:r>
            <a:r>
              <a:rPr lang="en-US" dirty="0"/>
              <a:t>Nature </a:t>
            </a:r>
            <a:r>
              <a:rPr lang="en-US" dirty="0" smtClean="0"/>
              <a:t>Biotechnology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5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25" y="1489156"/>
            <a:ext cx="6235743" cy="5348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0960" y="6499095"/>
            <a:ext cx="6203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http://wikiar2010.bsc.es/index.php5/7.4_Defining_the_3D_Interactome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7680"/>
            <a:ext cx="9143999" cy="171068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Rita </a:t>
            </a:r>
            <a:r>
              <a:rPr lang="en-US" sz="3200" b="1" dirty="0" err="1" smtClean="0"/>
              <a:t>Casadio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000" b="1" dirty="0"/>
              <a:t>Wed, Dec 16</a:t>
            </a:r>
            <a:r>
              <a:rPr lang="en-US" sz="2000" b="1" baseline="30000" dirty="0"/>
              <a:t>th</a:t>
            </a:r>
            <a:r>
              <a:rPr lang="en-GB" sz="2000" dirty="0"/>
              <a:t> </a:t>
            </a:r>
            <a:r>
              <a:rPr lang="en-GB" sz="2000" dirty="0" smtClean="0"/>
              <a:t>(11</a:t>
            </a:r>
            <a:r>
              <a:rPr lang="en-GB" sz="2000" dirty="0"/>
              <a:t>:</a:t>
            </a:r>
            <a:r>
              <a:rPr lang="en-GB" sz="2000" dirty="0" smtClean="0"/>
              <a:t>30-12:30)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700" dirty="0" smtClean="0"/>
              <a:t>From the structure of proteins to large scale protein interactions </a:t>
            </a:r>
            <a:br>
              <a:rPr lang="en-US" sz="2700" dirty="0" smtClean="0"/>
            </a:b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0576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2" y="0"/>
            <a:ext cx="855467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440" y="2816460"/>
            <a:ext cx="4579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Protein networks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Protein networks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3966"/>
            <a:ext cx="8229600" cy="300707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Cellular </a:t>
            </a:r>
            <a:r>
              <a:rPr lang="en-US" dirty="0"/>
              <a:t>processes are typically carried out by protein complexes and functional </a:t>
            </a:r>
            <a:r>
              <a:rPr lang="en-US" dirty="0" smtClean="0"/>
              <a:t>modules (sets </a:t>
            </a:r>
            <a:r>
              <a:rPr lang="en-US" dirty="0"/>
              <a:t>of proteins highly connected to each </a:t>
            </a:r>
            <a:r>
              <a:rPr lang="en-US" dirty="0" smtClean="0"/>
              <a:t>other)</a:t>
            </a:r>
            <a:endParaRPr lang="en-US" dirty="0"/>
          </a:p>
          <a:p>
            <a:r>
              <a:rPr lang="en-US" dirty="0" smtClean="0"/>
              <a:t>Identifying them </a:t>
            </a:r>
            <a:r>
              <a:rPr lang="en-US" dirty="0"/>
              <a:t>plays an important role for our attempt to reveal principles of cellular organizations and </a:t>
            </a:r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6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6704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2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08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Protein networks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601" y="2624486"/>
            <a:ext cx="3971321" cy="3428105"/>
          </a:xfrm>
        </p:spPr>
        <p:txBody>
          <a:bodyPr>
            <a:noAutofit/>
          </a:bodyPr>
          <a:lstStyle/>
          <a:p>
            <a:r>
              <a:rPr lang="en-US" dirty="0"/>
              <a:t>Introduction to the graph theory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US" dirty="0" smtClean="0"/>
              <a:t>Biological </a:t>
            </a:r>
            <a:r>
              <a:rPr lang="en-US" dirty="0"/>
              <a:t>networks </a:t>
            </a:r>
            <a:endParaRPr lang="en-US" dirty="0" smtClean="0"/>
          </a:p>
          <a:p>
            <a:r>
              <a:rPr lang="en-US" dirty="0" err="1" smtClean="0"/>
              <a:t>Analysing</a:t>
            </a:r>
            <a:r>
              <a:rPr lang="en-US" dirty="0" smtClean="0"/>
              <a:t> </a:t>
            </a:r>
            <a:r>
              <a:rPr lang="en-US" dirty="0"/>
              <a:t>biological networks with </a:t>
            </a:r>
            <a:r>
              <a:rPr lang="en-US" dirty="0" err="1"/>
              <a:t>Cytoscape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 descr="aaaaaaaaaaa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80" y="2315161"/>
            <a:ext cx="4551434" cy="4551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2116" y="1404785"/>
            <a:ext cx="329409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1E1C11"/>
                </a:solidFill>
              </a:rPr>
              <a:t>Alberto </a:t>
            </a:r>
            <a:r>
              <a:rPr lang="en-US" sz="3200" b="1" dirty="0" err="1" smtClean="0">
                <a:solidFill>
                  <a:srgbClr val="1E1C11"/>
                </a:solidFill>
              </a:rPr>
              <a:t>Calderone</a:t>
            </a:r>
            <a:endParaRPr lang="en-US" sz="3200" b="1" dirty="0" smtClean="0">
              <a:solidFill>
                <a:srgbClr val="1E1C11"/>
              </a:solidFill>
            </a:endParaRPr>
          </a:p>
          <a:p>
            <a:pPr algn="ctr"/>
            <a:endParaRPr lang="en-US" sz="900" b="1" dirty="0" smtClean="0">
              <a:solidFill>
                <a:srgbClr val="1E1C11"/>
              </a:solidFill>
            </a:endParaRPr>
          </a:p>
          <a:p>
            <a:pPr algn="ctr"/>
            <a:r>
              <a:rPr lang="en-US" sz="2000" b="1" dirty="0"/>
              <a:t>Wed, Dec </a:t>
            </a:r>
            <a:r>
              <a:rPr lang="en-US" sz="2000" b="1" dirty="0" smtClean="0"/>
              <a:t>16</a:t>
            </a:r>
            <a:r>
              <a:rPr lang="en-US" sz="2000" b="1" baseline="30000" dirty="0" smtClean="0"/>
              <a:t>th </a:t>
            </a:r>
            <a:r>
              <a:rPr lang="en-US" sz="2000" dirty="0" smtClean="0"/>
              <a:t>(14:00-18:00)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6722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380"/>
            <a:ext cx="9144000" cy="4226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0388" y="362382"/>
            <a:ext cx="3608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Systems Biology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6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8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0825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The whole is something over and above its parts and not just the sum of them all 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Aristotle (384-322 BC)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046290"/>
            <a:ext cx="8229600" cy="197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Every object that biology studies is a system of systems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Francois Jacob (1974)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90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Systems Biology: aim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2561"/>
            <a:ext cx="8229600" cy="253495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U</a:t>
            </a:r>
            <a:r>
              <a:rPr lang="en-US" sz="4400" dirty="0" smtClean="0">
                <a:solidFill>
                  <a:schemeClr val="bg1"/>
                </a:solidFill>
              </a:rPr>
              <a:t>nderstand </a:t>
            </a:r>
            <a:r>
              <a:rPr lang="en-US" sz="4400" dirty="0">
                <a:solidFill>
                  <a:schemeClr val="bg1"/>
                </a:solidFill>
              </a:rPr>
              <a:t>a biological process performed by a defined system in terms of all its </a:t>
            </a:r>
            <a:r>
              <a:rPr lang="en-US" sz="4400" dirty="0" smtClean="0">
                <a:solidFill>
                  <a:schemeClr val="bg1"/>
                </a:solidFill>
              </a:rPr>
              <a:t>components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Systems Biology: key concepts</a:t>
            </a:r>
            <a:br>
              <a:rPr lang="en-US" b="1" dirty="0" smtClean="0">
                <a:solidFill>
                  <a:srgbClr val="FFFFFF"/>
                </a:solidFill>
              </a:rPr>
            </a:br>
            <a:endParaRPr lang="en-US" sz="31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Individual </a:t>
            </a:r>
            <a:r>
              <a:rPr lang="en-US" dirty="0"/>
              <a:t>components are viewed not in isolation, but as elements of the </a:t>
            </a:r>
            <a:r>
              <a:rPr lang="en-US" dirty="0">
                <a:solidFill>
                  <a:srgbClr val="FF0000"/>
                </a:solidFill>
              </a:rPr>
              <a:t>entire system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Individual</a:t>
            </a:r>
            <a:r>
              <a:rPr lang="en-US" dirty="0" smtClean="0"/>
              <a:t> properties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collective</a:t>
            </a:r>
            <a:r>
              <a:rPr lang="en-US" dirty="0" smtClean="0"/>
              <a:t> </a:t>
            </a:r>
            <a:r>
              <a:rPr lang="en-US" dirty="0" err="1" smtClean="0"/>
              <a:t>behaviour</a:t>
            </a:r>
            <a:r>
              <a:rPr lang="en-US" dirty="0" smtClean="0"/>
              <a:t>: links levels of </a:t>
            </a:r>
            <a:r>
              <a:rPr lang="en-US" dirty="0" err="1" smtClean="0"/>
              <a:t>organisation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Systematic</a:t>
            </a:r>
            <a:r>
              <a:rPr lang="en-US" dirty="0" smtClean="0"/>
              <a:t> aspects =&gt; </a:t>
            </a:r>
            <a:r>
              <a:rPr lang="en-US" dirty="0" smtClean="0"/>
              <a:t>list </a:t>
            </a:r>
            <a:r>
              <a:rPr lang="en-US" dirty="0" smtClean="0"/>
              <a:t>of all components ('</a:t>
            </a:r>
            <a:r>
              <a:rPr lang="en-US" dirty="0" err="1" smtClean="0"/>
              <a:t>omics</a:t>
            </a:r>
            <a:r>
              <a:rPr lang="en-US" dirty="0" smtClean="0"/>
              <a:t>'), </a:t>
            </a:r>
            <a:r>
              <a:rPr lang="en-US" dirty="0" smtClean="0"/>
              <a:t>measure all </a:t>
            </a:r>
            <a:r>
              <a:rPr lang="en-US" dirty="0" smtClean="0"/>
              <a:t>properties and interactions, bioinformatics &amp; computational biology (large scale data integration)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Quantitative</a:t>
            </a:r>
            <a:r>
              <a:rPr lang="en-US" dirty="0" smtClean="0"/>
              <a:t> aspect =&gt; quantitative biology, </a:t>
            </a:r>
            <a:r>
              <a:rPr lang="en-US" dirty="0" err="1" smtClean="0"/>
              <a:t>modelling</a:t>
            </a:r>
            <a:endParaRPr lang="en-US" dirty="0" smtClean="0"/>
          </a:p>
          <a:p>
            <a:r>
              <a:rPr lang="en-US" i="1" dirty="0" smtClean="0"/>
              <a:t>A priori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no privileged scale </a:t>
            </a:r>
            <a:r>
              <a:rPr lang="en-US" dirty="0" smtClean="0"/>
              <a:t>for what represents an interesting biological 'system' =&gt; small scale (system = pathway), genome-wide (system = cell) to multi-organisms (system = eco-system)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32406" y="6278541"/>
            <a:ext cx="175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Lemberger</a:t>
            </a:r>
            <a:r>
              <a:rPr lang="en-US" dirty="0" smtClean="0"/>
              <a:t>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55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8118"/>
            <a:ext cx="8905886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From protein networks to systems biology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76" y="2674680"/>
            <a:ext cx="4280666" cy="2355869"/>
          </a:xfrm>
        </p:spPr>
        <p:txBody>
          <a:bodyPr/>
          <a:lstStyle/>
          <a:p>
            <a:r>
              <a:rPr lang="en-US" dirty="0"/>
              <a:t>Systems Biology: an </a:t>
            </a:r>
            <a:r>
              <a:rPr lang="en-US" dirty="0" smtClean="0"/>
              <a:t>overview</a:t>
            </a:r>
            <a:endParaRPr lang="en-GB" dirty="0" smtClean="0"/>
          </a:p>
          <a:p>
            <a:r>
              <a:rPr lang="en-US" dirty="0" err="1" smtClean="0"/>
              <a:t>Modelling</a:t>
            </a:r>
            <a:r>
              <a:rPr lang="en-US" dirty="0" smtClean="0"/>
              <a:t> </a:t>
            </a:r>
            <a:r>
              <a:rPr lang="en-US" dirty="0"/>
              <a:t>biological </a:t>
            </a:r>
            <a:r>
              <a:rPr lang="en-US" dirty="0" smtClean="0"/>
              <a:t>systems</a:t>
            </a:r>
            <a:endParaRPr lang="en-US" dirty="0"/>
          </a:p>
        </p:txBody>
      </p:sp>
      <p:pic>
        <p:nvPicPr>
          <p:cNvPr id="5" name="Picture 4" descr="aaaaaaaaaaa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5" y="1499038"/>
            <a:ext cx="4551434" cy="4551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5655" y="5887819"/>
            <a:ext cx="1866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…even more!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6495" y="1404785"/>
            <a:ext cx="329409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1E1C11"/>
                </a:solidFill>
              </a:rPr>
              <a:t>Alberto </a:t>
            </a:r>
            <a:r>
              <a:rPr lang="en-US" sz="3200" b="1" dirty="0" err="1" smtClean="0">
                <a:solidFill>
                  <a:srgbClr val="1E1C11"/>
                </a:solidFill>
              </a:rPr>
              <a:t>Calderone</a:t>
            </a:r>
            <a:endParaRPr lang="en-US" sz="3200" b="1" dirty="0" smtClean="0">
              <a:solidFill>
                <a:srgbClr val="1E1C11"/>
              </a:solidFill>
            </a:endParaRPr>
          </a:p>
          <a:p>
            <a:pPr algn="ctr"/>
            <a:endParaRPr lang="en-US" sz="900" b="1" dirty="0" smtClean="0">
              <a:solidFill>
                <a:srgbClr val="1E1C11"/>
              </a:solidFill>
            </a:endParaRPr>
          </a:p>
          <a:p>
            <a:pPr algn="ctr"/>
            <a:r>
              <a:rPr lang="en-US" sz="2000" b="1" dirty="0" smtClean="0"/>
              <a:t>Thu, </a:t>
            </a:r>
            <a:r>
              <a:rPr lang="en-US" sz="2000" b="1" dirty="0"/>
              <a:t>Dec </a:t>
            </a:r>
            <a:r>
              <a:rPr lang="en-US" sz="2000" b="1" dirty="0" smtClean="0"/>
              <a:t>17</a:t>
            </a:r>
            <a:r>
              <a:rPr lang="en-US" sz="2000" b="1" baseline="30000" dirty="0" smtClean="0"/>
              <a:t>th </a:t>
            </a:r>
            <a:r>
              <a:rPr lang="en-US" sz="2000" dirty="0" smtClean="0"/>
              <a:t>(09:00-16:00)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13210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1734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Ready for the final goal: biomedical applications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6000"/>
            <a:ext cx="9144000" cy="52578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3800" b="1" dirty="0" smtClean="0"/>
              <a:t>Andreas </a:t>
            </a:r>
            <a:r>
              <a:rPr lang="en-US" sz="3800" b="1" dirty="0" err="1" smtClean="0"/>
              <a:t>Zanzoni</a:t>
            </a:r>
            <a:endParaRPr lang="en-US" sz="3800" b="1" dirty="0" smtClean="0"/>
          </a:p>
          <a:p>
            <a:pPr marL="0" indent="0" algn="ctr">
              <a:buNone/>
            </a:pPr>
            <a:r>
              <a:rPr lang="en-US" sz="2900" b="1" dirty="0"/>
              <a:t>Thu, Dec </a:t>
            </a:r>
            <a:r>
              <a:rPr lang="en-US" sz="2900" b="1" dirty="0" smtClean="0"/>
              <a:t>17</a:t>
            </a:r>
            <a:r>
              <a:rPr lang="en-US" sz="2900" b="1" baseline="30000" dirty="0" smtClean="0"/>
              <a:t>th</a:t>
            </a:r>
            <a:r>
              <a:rPr lang="en-GB" sz="2900" dirty="0"/>
              <a:t> </a:t>
            </a:r>
            <a:r>
              <a:rPr lang="en-GB" sz="2900" dirty="0" smtClean="0"/>
              <a:t>(16:00-18:00)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Network </a:t>
            </a:r>
            <a:r>
              <a:rPr lang="en-US" dirty="0"/>
              <a:t>biology approaches to understand human disease </a:t>
            </a:r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GB" sz="3800" b="1" dirty="0" err="1" smtClean="0"/>
              <a:t>Pietro</a:t>
            </a:r>
            <a:r>
              <a:rPr lang="en-GB" sz="3800" b="1" dirty="0" smtClean="0"/>
              <a:t> </a:t>
            </a:r>
            <a:r>
              <a:rPr lang="en-GB" sz="3800" b="1" dirty="0"/>
              <a:t>Di </a:t>
            </a:r>
            <a:r>
              <a:rPr lang="en-GB" sz="3800" b="1" dirty="0" smtClean="0"/>
              <a:t>Lena</a:t>
            </a:r>
          </a:p>
          <a:p>
            <a:pPr marL="0" indent="0" algn="ctr">
              <a:buNone/>
            </a:pPr>
            <a:r>
              <a:rPr lang="en-US" sz="2900" b="1" dirty="0"/>
              <a:t>Fri, Dec 18</a:t>
            </a:r>
            <a:r>
              <a:rPr lang="en-US" sz="2900" b="1" baseline="30000" dirty="0"/>
              <a:t>th</a:t>
            </a:r>
            <a:r>
              <a:rPr lang="en-GB" sz="2900" dirty="0"/>
              <a:t> </a:t>
            </a:r>
            <a:r>
              <a:rPr lang="en-GB" sz="2900" dirty="0" smtClean="0"/>
              <a:t>(09:00-12:00)</a:t>
            </a:r>
          </a:p>
          <a:p>
            <a:pPr marL="0" indent="0" algn="ctr">
              <a:buNone/>
            </a:pPr>
            <a:endParaRPr lang="en-GB" dirty="0"/>
          </a:p>
          <a:p>
            <a:r>
              <a:rPr lang="en-US" dirty="0" smtClean="0"/>
              <a:t>Integration </a:t>
            </a:r>
            <a:r>
              <a:rPr lang="en-US" dirty="0"/>
              <a:t>of PPI sources and prediction methods: NET-GE: a novel </a:t>
            </a:r>
            <a:r>
              <a:rPr lang="en-US" dirty="0" err="1"/>
              <a:t>NETwork</a:t>
            </a:r>
            <a:r>
              <a:rPr lang="en-US" dirty="0"/>
              <a:t>-based Gene Enrichment for detecting biological processes associated to </a:t>
            </a:r>
            <a:r>
              <a:rPr lang="en-US" dirty="0" err="1" smtClean="0"/>
              <a:t>Mendelian</a:t>
            </a:r>
            <a:r>
              <a:rPr lang="en-US" dirty="0" smtClean="0"/>
              <a:t> </a:t>
            </a:r>
            <a:r>
              <a:rPr lang="en-US" dirty="0"/>
              <a:t>diseases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 smtClean="0"/>
          </a:p>
          <a:p>
            <a:pPr marL="0" indent="0" algn="ctr">
              <a:buNone/>
            </a:pPr>
            <a:r>
              <a:rPr lang="en-US" sz="3800" b="1" dirty="0" smtClean="0"/>
              <a:t>Gianni </a:t>
            </a:r>
            <a:r>
              <a:rPr lang="en-US" sz="3800" b="1" dirty="0" err="1" smtClean="0"/>
              <a:t>Cesareni</a:t>
            </a:r>
            <a:r>
              <a:rPr lang="en-US" sz="3800" b="1" dirty="0" smtClean="0"/>
              <a:t> </a:t>
            </a:r>
          </a:p>
          <a:p>
            <a:pPr marL="0" indent="0" algn="ctr">
              <a:buNone/>
            </a:pPr>
            <a:r>
              <a:rPr lang="en-US" sz="2900" b="1" dirty="0"/>
              <a:t>Fri, Dec 18</a:t>
            </a:r>
            <a:r>
              <a:rPr lang="en-US" sz="2900" b="1" baseline="30000" dirty="0"/>
              <a:t>th</a:t>
            </a:r>
            <a:r>
              <a:rPr lang="en-GB" sz="2900" dirty="0"/>
              <a:t> </a:t>
            </a:r>
            <a:r>
              <a:rPr lang="en-GB" sz="2900" dirty="0" smtClean="0"/>
              <a:t>(12:</a:t>
            </a:r>
            <a:r>
              <a:rPr lang="en-GB" sz="2900" dirty="0"/>
              <a:t>00-</a:t>
            </a:r>
            <a:r>
              <a:rPr lang="en-GB" sz="2900" dirty="0" smtClean="0"/>
              <a:t>13:00)</a:t>
            </a:r>
            <a:endParaRPr lang="en-US" sz="2900" dirty="0" smtClean="0"/>
          </a:p>
          <a:p>
            <a:r>
              <a:rPr lang="en-US" dirty="0" smtClean="0"/>
              <a:t>Signal </a:t>
            </a:r>
            <a:r>
              <a:rPr lang="en-US" dirty="0"/>
              <a:t>transduction networks and cell networks: application to the muscle regeneration </a:t>
            </a:r>
            <a:r>
              <a:rPr lang="en-US" dirty="0" smtClean="0"/>
              <a:t>process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88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9297" y="2797741"/>
            <a:ext cx="643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And now…get down to business!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20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 smtClean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Identification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</a:t>
            </a:r>
            <a:r>
              <a:rPr lang="en-US" dirty="0" smtClean="0"/>
              <a:t>)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Hubs</a:t>
            </a:r>
            <a:r>
              <a:rPr lang="en-US" dirty="0"/>
              <a:t>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Networks' analysis -&gt; biological hypotheses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136373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26112" y="4488935"/>
            <a:ext cx="5252343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Systems biology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Networks</a:t>
            </a:r>
            <a:r>
              <a:rPr lang="en-US" b="1" dirty="0">
                <a:solidFill>
                  <a:srgbClr val="FF0000"/>
                </a:solidFill>
              </a:rPr>
              <a:t>, pathways</a:t>
            </a:r>
            <a:r>
              <a:rPr lang="en-US" dirty="0"/>
              <a:t> implicated in a condition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Identify perturbed or deregulated systems</a:t>
            </a:r>
          </a:p>
          <a:p>
            <a:pPr marL="252000" indent="-140400">
              <a:buFont typeface="Arial"/>
              <a:buChar char="•"/>
            </a:pPr>
            <a:r>
              <a:rPr lang="en-US" dirty="0" err="1"/>
              <a:t>Modelling</a:t>
            </a:r>
            <a:r>
              <a:rPr lang="en-US" dirty="0"/>
              <a:t> of the system to infer </a:t>
            </a:r>
            <a:r>
              <a:rPr lang="en-US" dirty="0" smtClean="0"/>
              <a:t>to </a:t>
            </a:r>
            <a:r>
              <a:rPr lang="en-US" dirty="0"/>
              <a:t>signals and/or deregulation events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responses of the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 smtClean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Identification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</a:t>
            </a:r>
            <a:r>
              <a:rPr lang="en-US" dirty="0" smtClean="0"/>
              <a:t>)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Hubs</a:t>
            </a:r>
            <a:r>
              <a:rPr lang="en-US" dirty="0"/>
              <a:t>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Networks' analysis -&gt; biological hypotheses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08997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Perkins et al, Structure, 2010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Strong transient</a:t>
            </a:r>
            <a:r>
              <a:rPr lang="en-US" dirty="0" smtClean="0"/>
              <a:t>: This category includes </a:t>
            </a:r>
            <a:r>
              <a:rPr lang="en-US" dirty="0"/>
              <a:t>interactions that are triggered/</a:t>
            </a:r>
            <a:r>
              <a:rPr lang="en-US" dirty="0" err="1" smtClean="0"/>
              <a:t>stabilised</a:t>
            </a:r>
            <a:r>
              <a:rPr lang="en-US" dirty="0" smtClean="0"/>
              <a:t> by </a:t>
            </a:r>
            <a:r>
              <a:rPr lang="en-US" dirty="0"/>
              <a:t>an effector molecule or conformational </a:t>
            </a:r>
            <a:r>
              <a:rPr lang="en-US" dirty="0" smtClean="0"/>
              <a:t>change. An </a:t>
            </a:r>
            <a:r>
              <a:rPr lang="en-US" dirty="0"/>
              <a:t>example is given by the </a:t>
            </a:r>
            <a:r>
              <a:rPr lang="en-US" dirty="0" err="1"/>
              <a:t>Ras</a:t>
            </a:r>
            <a:r>
              <a:rPr lang="en-US" dirty="0"/>
              <a:t> proteins, </a:t>
            </a:r>
            <a:r>
              <a:rPr lang="en-US" dirty="0" smtClean="0"/>
              <a:t>which form </a:t>
            </a:r>
            <a:r>
              <a:rPr lang="en-US" dirty="0"/>
              <a:t>tight complexes with their partners </a:t>
            </a:r>
            <a:r>
              <a:rPr lang="en-US" dirty="0" smtClean="0"/>
              <a:t>when GTP</a:t>
            </a:r>
            <a:r>
              <a:rPr lang="en-US" dirty="0"/>
              <a:t>-bound and only weak complexes </a:t>
            </a:r>
            <a:r>
              <a:rPr lang="en-US" dirty="0" smtClean="0"/>
              <a:t>when GDP</a:t>
            </a:r>
            <a:r>
              <a:rPr lang="en-US" dirty="0"/>
              <a:t>-bound.</a:t>
            </a:r>
          </a:p>
        </p:txBody>
      </p:sp>
    </p:spTree>
    <p:extLst>
      <p:ext uri="{BB962C8B-B14F-4D97-AF65-F5344CB8AC3E}">
        <p14:creationId xmlns:p14="http://schemas.microsoft.com/office/powerpoint/2010/main" val="419947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Transient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Stable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399842" cy="39024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Transient (relatively weak)</a:t>
            </a:r>
          </a:p>
          <a:p>
            <a:pPr lvl="1"/>
            <a:r>
              <a:rPr lang="en-US" dirty="0" smtClean="0"/>
              <a:t>Brief and reversible interactions occurring in specific cellular contexts</a:t>
            </a:r>
          </a:p>
          <a:p>
            <a:r>
              <a:rPr lang="en-US" dirty="0" smtClean="0"/>
              <a:t>Stable (for a longer period of time)</a:t>
            </a:r>
          </a:p>
          <a:p>
            <a:pPr lvl="1"/>
            <a:r>
              <a:rPr lang="en-US" dirty="0" smtClean="0"/>
              <a:t>Proteins take part </a:t>
            </a:r>
            <a:r>
              <a:rPr lang="en-US" dirty="0"/>
              <a:t>of permanent complexes as subunits, in order to carry out structural or functional </a:t>
            </a:r>
            <a:r>
              <a:rPr lang="en-US" dirty="0" smtClean="0"/>
              <a:t>roles</a:t>
            </a:r>
          </a:p>
          <a:p>
            <a:pPr lvl="1"/>
            <a:r>
              <a:rPr lang="en-US" dirty="0"/>
              <a:t>Permanent, obligate, </a:t>
            </a:r>
            <a:r>
              <a:rPr lang="en-US" dirty="0" err="1"/>
              <a:t>oligomeric</a:t>
            </a:r>
            <a:r>
              <a:rPr lang="en-US" dirty="0"/>
              <a:t>, tight, more </a:t>
            </a:r>
            <a:r>
              <a:rPr lang="en-US" dirty="0" smtClean="0"/>
              <a:t>stable</a:t>
            </a:r>
            <a:endParaRPr lang="en-US" b="1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1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Transient interactions </a:t>
            </a:r>
          </a:p>
          <a:p>
            <a:pPr lvl="1"/>
            <a:r>
              <a:rPr lang="en-US" dirty="0" smtClean="0"/>
              <a:t>Interactions mediated by short linear motifs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 smtClean="0"/>
              <a:t>Disorder-to-order transitions</a:t>
            </a:r>
          </a:p>
          <a:p>
            <a:pPr lvl="1"/>
            <a:r>
              <a:rPr lang="en-US" dirty="0" smtClean="0"/>
              <a:t>Proteins involved in </a:t>
            </a:r>
            <a:r>
              <a:rPr lang="en-US" dirty="0" err="1" smtClean="0"/>
              <a:t>signalling</a:t>
            </a:r>
            <a:r>
              <a:rPr lang="en-US" dirty="0" smtClean="0"/>
              <a:t> cascades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Homo-</a:t>
            </a:r>
            <a:r>
              <a:rPr lang="en-US" dirty="0" err="1" smtClean="0"/>
              <a:t>oligomeric</a:t>
            </a:r>
            <a:r>
              <a:rPr lang="en-US" dirty="0" smtClean="0"/>
              <a:t> or hetero-</a:t>
            </a:r>
            <a:r>
              <a:rPr lang="en-US" dirty="0" err="1" smtClean="0"/>
              <a:t>oligomeric</a:t>
            </a:r>
            <a:r>
              <a:rPr lang="en-US" dirty="0" smtClean="0"/>
              <a:t> complexes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/>
              <a:t>enzyme-</a:t>
            </a:r>
            <a:r>
              <a:rPr lang="en-US" dirty="0" smtClean="0"/>
              <a:t>inhibitor</a:t>
            </a:r>
          </a:p>
          <a:p>
            <a:pPr lvl="1"/>
            <a:r>
              <a:rPr lang="en-US" dirty="0"/>
              <a:t>antibody-</a:t>
            </a:r>
            <a:r>
              <a:rPr lang="en-US" dirty="0" smtClean="0"/>
              <a:t>antigen</a:t>
            </a:r>
          </a:p>
          <a:p>
            <a:pPr lvl="1"/>
            <a:r>
              <a:rPr lang="en-US" dirty="0"/>
              <a:t>domain-</a:t>
            </a:r>
            <a:r>
              <a:rPr lang="en-US" dirty="0" smtClean="0"/>
              <a:t>domain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Perkins </a:t>
            </a:r>
            <a:r>
              <a:rPr lang="en-US" dirty="0"/>
              <a:t>et al, Structure, </a:t>
            </a:r>
            <a:r>
              <a:rPr lang="en-US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5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080"/>
            <a:ext cx="9144000" cy="33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1974712</TotalTime>
  <Words>1514</Words>
  <Application>Microsoft Macintosh PowerPoint</Application>
  <PresentationFormat>On-screen Show (4:3)</PresentationFormat>
  <Paragraphs>170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Transient vs Stable</vt:lpstr>
      <vt:lpstr>Examples</vt:lpstr>
      <vt:lpstr>PowerPoint Presentation</vt:lpstr>
      <vt:lpstr>PowerPoint Presentation</vt:lpstr>
      <vt:lpstr>PowerPoint Presentation</vt:lpstr>
      <vt:lpstr>What data, tools and standards are around?</vt:lpstr>
      <vt:lpstr>A deeper look at PPIs</vt:lpstr>
      <vt:lpstr>PPIs from a molecular point of view</vt:lpstr>
      <vt:lpstr>The reductionist approach</vt:lpstr>
      <vt:lpstr>Some facts about molecular interactions</vt:lpstr>
      <vt:lpstr>Some facts about interaction surfaces</vt:lpstr>
      <vt:lpstr>More facts about PPI surfaces</vt:lpstr>
      <vt:lpstr>Some fact about hot spots</vt:lpstr>
      <vt:lpstr>Molecular structure of stable interactions (complexes): what information? </vt:lpstr>
      <vt:lpstr>How PPI surfaces can be studied?</vt:lpstr>
      <vt:lpstr>The reductionist approach</vt:lpstr>
      <vt:lpstr>From single interactions to protein networks</vt:lpstr>
      <vt:lpstr> Rita Casadio Wed, Dec 16th (11:30-12:30) From the structure of proteins to large scale protein interactions  </vt:lpstr>
      <vt:lpstr>PowerPoint Presentation</vt:lpstr>
      <vt:lpstr>Protein networks</vt:lpstr>
      <vt:lpstr>PowerPoint Presentation</vt:lpstr>
      <vt:lpstr>Protein networks</vt:lpstr>
      <vt:lpstr>PowerPoint Presentation</vt:lpstr>
      <vt:lpstr>PowerPoint Presentation</vt:lpstr>
      <vt:lpstr>Systems Biology: aim</vt:lpstr>
      <vt:lpstr>Systems Biology: key concepts </vt:lpstr>
      <vt:lpstr>From protein networks to systems biology</vt:lpstr>
      <vt:lpstr>Ready for the final goal: biomedical applications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339</cp:revision>
  <dcterms:created xsi:type="dcterms:W3CDTF">2015-09-09T16:30:07Z</dcterms:created>
  <dcterms:modified xsi:type="dcterms:W3CDTF">2015-12-14T12:26:10Z</dcterms:modified>
</cp:coreProperties>
</file>